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72" r:id="rId2"/>
    <p:sldId id="273" r:id="rId3"/>
    <p:sldId id="27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563DBD-A619-3AA2-7C9C-FD982EC60400}" name="Marla McDade Williams" initials="MMW" userId="S::mmcdadewilliams@dhhs.nv.gov::77d42f3e-64f0-4938-aa16-1dc4ecacf93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hannon Litz" initials="SL" lastIdx="5" clrIdx="0">
    <p:extLst>
      <p:ext uri="{19B8F6BF-5375-455C-9EA6-DF929625EA0E}">
        <p15:presenceInfo xmlns:p15="http://schemas.microsoft.com/office/powerpoint/2012/main" userId="S::sdlitz@dhhs.nv.gov::106d1661-f92b-42f5-a4dd-a72fb2d3ae5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7647D"/>
    <a:srgbClr val="2D4E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49" autoAdjust="0"/>
  </p:normalViewPr>
  <p:slideViewPr>
    <p:cSldViewPr snapToGrid="0">
      <p:cViewPr varScale="1">
        <p:scale>
          <a:sx n="95" d="100"/>
          <a:sy n="95" d="100"/>
        </p:scale>
        <p:origin x="1662" y="96"/>
      </p:cViewPr>
      <p:guideLst/>
    </p:cSldViewPr>
  </p:slideViewPr>
  <p:outlineViewPr>
    <p:cViewPr>
      <p:scale>
        <a:sx n="33" d="100"/>
        <a:sy n="33" d="100"/>
      </p:scale>
      <p:origin x="0" y="-3341"/>
    </p:cViewPr>
  </p:outlineViewPr>
  <p:notesTextViewPr>
    <p:cViewPr>
      <p:scale>
        <a:sx n="153" d="100"/>
        <a:sy n="153"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4BBCA8-B155-4D2B-A7D5-062E35E30AC8}" type="datetimeFigureOut">
              <a:rPr lang="en-US" smtClean="0"/>
              <a:t>11/5/2024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B0F296-8A45-4EA4-9A0D-877034B8B81B}" type="slidenum">
              <a:rPr lang="en-US" smtClean="0"/>
              <a:t>‹#›</a:t>
            </a:fld>
            <a:endParaRPr lang="en-US" dirty="0"/>
          </a:p>
        </p:txBody>
      </p:sp>
    </p:spTree>
    <p:extLst>
      <p:ext uri="{BB962C8B-B14F-4D97-AF65-F5344CB8AC3E}">
        <p14:creationId xmlns:p14="http://schemas.microsoft.com/office/powerpoint/2010/main" val="2838885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6520FDE9-868C-4E81-A98A-E947D11F2BE8}"/>
              </a:ext>
              <a:ext uri="{C183D7F6-B498-43B3-948B-1728B52AA6E4}">
                <adec:decorative xmlns:adec="http://schemas.microsoft.com/office/drawing/2017/decorative" val="1"/>
              </a:ext>
            </a:extLst>
          </p:cNvPr>
          <p:cNvSpPr/>
          <p:nvPr userDrawn="1"/>
        </p:nvSpPr>
        <p:spPr>
          <a:xfrm>
            <a:off x="0" y="0"/>
            <a:ext cx="2045368" cy="207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34" name="Rectangle 33">
            <a:extLst>
              <a:ext uri="{FF2B5EF4-FFF2-40B4-BE49-F238E27FC236}">
                <a16:creationId xmlns:a16="http://schemas.microsoft.com/office/drawing/2014/main" id="{E00750D6-7F10-4864-AA79-F3592380CA11}"/>
              </a:ext>
              <a:ext uri="{C183D7F6-B498-43B3-948B-1728B52AA6E4}">
                <adec:decorative xmlns:adec="http://schemas.microsoft.com/office/drawing/2017/decorative" val="1"/>
              </a:ext>
            </a:extLst>
          </p:cNvPr>
          <p:cNvSpPr/>
          <p:nvPr userDrawn="1"/>
        </p:nvSpPr>
        <p:spPr>
          <a:xfrm>
            <a:off x="7998692" y="5587941"/>
            <a:ext cx="1012304" cy="11335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2" name="Title 1"/>
          <p:cNvSpPr>
            <a:spLocks noGrp="1"/>
          </p:cNvSpPr>
          <p:nvPr>
            <p:ph type="ctrTitle" hasCustomPrompt="1"/>
          </p:nvPr>
        </p:nvSpPr>
        <p:spPr>
          <a:xfrm>
            <a:off x="685800" y="4830538"/>
            <a:ext cx="7772400" cy="466344"/>
          </a:xfrm>
        </p:spPr>
        <p:txBody>
          <a:bodyPr anchor="b"/>
          <a:lstStyle>
            <a:lvl1pPr algn="ctr">
              <a:defRPr lang="en-US" sz="2800" kern="1200" dirty="0" smtClean="0">
                <a:solidFill>
                  <a:srgbClr val="2D4E6B"/>
                </a:solidFill>
                <a:latin typeface="+mn-lt"/>
                <a:ea typeface="+mj-ea"/>
                <a:cs typeface="Times New Roman" panose="02020603050405020304" pitchFamily="18" charset="0"/>
              </a:defRPr>
            </a:lvl1pPr>
          </a:lstStyle>
          <a:p>
            <a:r>
              <a:rPr lang="en-US" dirty="0"/>
              <a:t>Click to edit Division</a:t>
            </a:r>
          </a:p>
        </p:txBody>
      </p:sp>
      <p:sp>
        <p:nvSpPr>
          <p:cNvPr id="3" name="Subtitle 2"/>
          <p:cNvSpPr>
            <a:spLocks noGrp="1"/>
          </p:cNvSpPr>
          <p:nvPr>
            <p:ph type="subTitle" idx="1" hasCustomPrompt="1"/>
          </p:nvPr>
        </p:nvSpPr>
        <p:spPr>
          <a:xfrm>
            <a:off x="1143000" y="5384419"/>
            <a:ext cx="6858000" cy="466344"/>
          </a:xfrm>
        </p:spPr>
        <p:txBody>
          <a:bodyPr/>
          <a:lstStyle>
            <a:lvl1pPr marL="0" indent="0" algn="ctr">
              <a:buNone/>
              <a:defRPr lang="en-US" sz="2400" kern="1200" dirty="0" smtClean="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 (Person’s Name)</a:t>
            </a:r>
          </a:p>
        </p:txBody>
      </p:sp>
      <p:sp>
        <p:nvSpPr>
          <p:cNvPr id="4" name="Date Placeholder 3"/>
          <p:cNvSpPr>
            <a:spLocks noGrp="1"/>
          </p:cNvSpPr>
          <p:nvPr>
            <p:ph type="dt" sz="half" idx="10"/>
          </p:nvPr>
        </p:nvSpPr>
        <p:spPr>
          <a:xfrm>
            <a:off x="628650" y="6356351"/>
            <a:ext cx="2057400" cy="365125"/>
          </a:xfrm>
          <a:prstGeom prst="rect">
            <a:avLst/>
          </a:prstGeom>
        </p:spPr>
        <p:txBody>
          <a:bodyPr anchor="ctr"/>
          <a:lstStyle>
            <a:lvl1pPr>
              <a:defRPr>
                <a:solidFill>
                  <a:srgbClr val="2D4E6B"/>
                </a:solidFill>
                <a:latin typeface="+mn-lt"/>
                <a:cs typeface="Times New Roman" panose="02020603050405020304" pitchFamily="18" charset="0"/>
              </a:defRPr>
            </a:lvl1pPr>
          </a:lstStyle>
          <a:p>
            <a:fld id="{4C7C30BE-F809-40C4-85AC-A11F0466CCBC}" type="datetime1">
              <a:rPr lang="en-US" smtClean="0"/>
              <a:pPr/>
              <a:t>11/5/2024</a:t>
            </a:fld>
            <a:endParaRPr lang="en-US" dirty="0"/>
          </a:p>
        </p:txBody>
      </p:sp>
      <p:pic>
        <p:nvPicPr>
          <p:cNvPr id="12" name="Picture 11" descr="The Great Seal of the State of Nevada &quot;All for our Country&quot;">
            <a:extLst>
              <a:ext uri="{FF2B5EF4-FFF2-40B4-BE49-F238E27FC236}">
                <a16:creationId xmlns:a16="http://schemas.microsoft.com/office/drawing/2014/main" id="{42DAF26C-9FC7-410E-9231-61A376E263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52779" y="480070"/>
            <a:ext cx="1638443" cy="1592718"/>
          </a:xfrm>
          <a:prstGeom prst="rect">
            <a:avLst/>
          </a:prstGeom>
        </p:spPr>
      </p:pic>
      <p:sp>
        <p:nvSpPr>
          <p:cNvPr id="13" name="Title 1">
            <a:extLst>
              <a:ext uri="{FF2B5EF4-FFF2-40B4-BE49-F238E27FC236}">
                <a16:creationId xmlns:a16="http://schemas.microsoft.com/office/drawing/2014/main" id="{753DACCF-E8A0-49D4-8C38-1B368CDD51C2}"/>
              </a:ext>
            </a:extLst>
          </p:cNvPr>
          <p:cNvSpPr txBox="1">
            <a:spLocks/>
          </p:cNvSpPr>
          <p:nvPr userDrawn="1"/>
        </p:nvSpPr>
        <p:spPr>
          <a:xfrm>
            <a:off x="0" y="2635560"/>
            <a:ext cx="9144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4800" dirty="0">
                <a:solidFill>
                  <a:srgbClr val="2D4E6B"/>
                </a:solidFill>
                <a:latin typeface="+mn-lt"/>
              </a:rPr>
              <a:t>Department of Health and </a:t>
            </a:r>
            <a:br>
              <a:rPr lang="en-US" sz="4800" dirty="0">
                <a:solidFill>
                  <a:srgbClr val="2D4E6B"/>
                </a:solidFill>
                <a:latin typeface="+mn-lt"/>
              </a:rPr>
            </a:br>
            <a:r>
              <a:rPr lang="en-US" sz="4800" dirty="0">
                <a:solidFill>
                  <a:srgbClr val="2D4E6B"/>
                </a:solidFill>
                <a:latin typeface="+mn-lt"/>
              </a:rPr>
              <a:t>Human Services</a:t>
            </a:r>
          </a:p>
        </p:txBody>
      </p:sp>
      <p:sp>
        <p:nvSpPr>
          <p:cNvPr id="14" name="Title 1">
            <a:extLst>
              <a:ext uri="{FF2B5EF4-FFF2-40B4-BE49-F238E27FC236}">
                <a16:creationId xmlns:a16="http://schemas.microsoft.com/office/drawing/2014/main" id="{4248A74E-2433-4389-91F8-D2613A945B59}"/>
              </a:ext>
            </a:extLst>
          </p:cNvPr>
          <p:cNvSpPr txBox="1">
            <a:spLocks/>
          </p:cNvSpPr>
          <p:nvPr userDrawn="1"/>
        </p:nvSpPr>
        <p:spPr>
          <a:xfrm>
            <a:off x="0" y="1270059"/>
            <a:ext cx="9144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dirty="0">
                <a:solidFill>
                  <a:srgbClr val="2D4E6B"/>
                </a:solidFill>
                <a:latin typeface="+mn-lt"/>
              </a:rPr>
              <a:t>State of Nevada</a:t>
            </a:r>
          </a:p>
        </p:txBody>
      </p:sp>
      <p:cxnSp>
        <p:nvCxnSpPr>
          <p:cNvPr id="15" name="Straight Connector 14">
            <a:extLst>
              <a:ext uri="{FF2B5EF4-FFF2-40B4-BE49-F238E27FC236}">
                <a16:creationId xmlns:a16="http://schemas.microsoft.com/office/drawing/2014/main" id="{07D4CF24-A2DA-41A6-AA2A-AFA48B4DE962}"/>
              </a:ext>
            </a:extLst>
          </p:cNvPr>
          <p:cNvCxnSpPr/>
          <p:nvPr userDrawn="1"/>
        </p:nvCxnSpPr>
        <p:spPr>
          <a:xfrm>
            <a:off x="1145309" y="4099227"/>
            <a:ext cx="6853383"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9642DA30-72C3-4A56-8F90-C881EA8350F6}"/>
              </a:ext>
            </a:extLst>
          </p:cNvPr>
          <p:cNvGrpSpPr/>
          <p:nvPr userDrawn="1"/>
        </p:nvGrpSpPr>
        <p:grpSpPr>
          <a:xfrm>
            <a:off x="902547" y="915697"/>
            <a:ext cx="7338906" cy="717126"/>
            <a:chOff x="1764437" y="915697"/>
            <a:chExt cx="8664719" cy="717126"/>
          </a:xfrm>
        </p:grpSpPr>
        <p:sp>
          <p:nvSpPr>
            <p:cNvPr id="16" name="Text Box 49">
              <a:extLst>
                <a:ext uri="{FF2B5EF4-FFF2-40B4-BE49-F238E27FC236}">
                  <a16:creationId xmlns:a16="http://schemas.microsoft.com/office/drawing/2014/main" id="{9A1303DE-E389-4ED6-9AB0-D43864252D5D}"/>
                </a:ext>
              </a:extLst>
            </p:cNvPr>
            <p:cNvSpPr txBox="1">
              <a:spLocks noChangeArrowheads="1"/>
            </p:cNvSpPr>
            <p:nvPr userDrawn="1"/>
          </p:nvSpPr>
          <p:spPr bwMode="auto">
            <a:xfrm>
              <a:off x="1764437" y="920035"/>
              <a:ext cx="1809751"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dirty="0">
                  <a:solidFill>
                    <a:srgbClr val="2D4E6B"/>
                  </a:solidFill>
                  <a:latin typeface="+mn-lt"/>
                </a:rPr>
                <a:t>Steve Sisolak</a:t>
              </a:r>
              <a:endParaRPr kumimoji="0" lang="en-US" altLang="en-US" sz="1600" b="1" i="0" u="none" strike="noStrike" cap="none" normalizeH="0" baseline="0" dirty="0">
                <a:ln>
                  <a:noFill/>
                </a:ln>
                <a:solidFill>
                  <a:srgbClr val="2D4E6B"/>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2D4E6B"/>
                  </a:solidFill>
                  <a:effectLst/>
                  <a:latin typeface="+mn-lt"/>
                </a:rPr>
                <a:t>Governor</a:t>
              </a:r>
              <a:endParaRPr kumimoji="0" lang="en-US" altLang="en-US" sz="1800" b="0" i="1" u="none" strike="noStrike" cap="none" normalizeH="0" baseline="0" dirty="0">
                <a:ln>
                  <a:noFill/>
                </a:ln>
                <a:solidFill>
                  <a:srgbClr val="2D4E6B"/>
                </a:solidFill>
                <a:effectLst/>
                <a:latin typeface="+mn-lt"/>
              </a:endParaRPr>
            </a:p>
          </p:txBody>
        </p:sp>
        <p:sp>
          <p:nvSpPr>
            <p:cNvPr id="17" name="Text Box 50">
              <a:extLst>
                <a:ext uri="{FF2B5EF4-FFF2-40B4-BE49-F238E27FC236}">
                  <a16:creationId xmlns:a16="http://schemas.microsoft.com/office/drawing/2014/main" id="{8291B8C5-0AFD-4DE8-93B3-4AA98A5CEDB7}"/>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2D4E6B"/>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2D4E6B"/>
                  </a:solidFill>
                  <a:effectLst/>
                  <a:latin typeface="+mn-lt"/>
                </a:rPr>
                <a:t>Director</a:t>
              </a:r>
              <a:endParaRPr kumimoji="0" lang="en-US" altLang="en-US" sz="1800" b="0" i="1" u="none" strike="noStrike" cap="none" normalizeH="0" baseline="0" dirty="0">
                <a:ln>
                  <a:noFill/>
                </a:ln>
                <a:solidFill>
                  <a:srgbClr val="2D4E6B"/>
                </a:solidFill>
                <a:effectLst/>
                <a:latin typeface="+mn-lt"/>
              </a:endParaRPr>
            </a:p>
          </p:txBody>
        </p:sp>
      </p:grpSp>
      <p:sp>
        <p:nvSpPr>
          <p:cNvPr id="22" name="Text Placeholder 21">
            <a:extLst>
              <a:ext uri="{FF2B5EF4-FFF2-40B4-BE49-F238E27FC236}">
                <a16:creationId xmlns:a16="http://schemas.microsoft.com/office/drawing/2014/main" id="{6ACC760E-8E28-4D5F-92C2-F3B3BD49BA51}"/>
              </a:ext>
            </a:extLst>
          </p:cNvPr>
          <p:cNvSpPr>
            <a:spLocks noGrp="1"/>
          </p:cNvSpPr>
          <p:nvPr>
            <p:ph type="body" sz="quarter" idx="13" hasCustomPrompt="1"/>
          </p:nvPr>
        </p:nvSpPr>
        <p:spPr>
          <a:xfrm>
            <a:off x="685800" y="4276658"/>
            <a:ext cx="7772400" cy="466344"/>
          </a:xfrm>
        </p:spPr>
        <p:txBody>
          <a:bodyPr/>
          <a:lstStyle>
            <a:lvl1pPr marL="0" indent="0" algn="ctr">
              <a:buNone/>
              <a:defRPr lang="en-US" sz="3200" kern="1200" dirty="0" smtClean="0">
                <a:solidFill>
                  <a:srgbClr val="2D4E6B"/>
                </a:solidFill>
                <a:latin typeface="+mn-lt"/>
                <a:ea typeface="+mj-ea"/>
                <a:cs typeface="Times New Roman" panose="02020603050405020304" pitchFamily="18" charset="0"/>
              </a:defRPr>
            </a:lvl1pPr>
          </a:lstStyle>
          <a:p>
            <a:pPr lvl="0"/>
            <a:r>
              <a:rPr lang="en-US" dirty="0"/>
              <a:t>Click to edit Presentation Title</a:t>
            </a:r>
          </a:p>
        </p:txBody>
      </p:sp>
      <p:pic>
        <p:nvPicPr>
          <p:cNvPr id="35" name="Picture 34" descr="Department of Health and Human Services logo &quot;DHHS&quot;">
            <a:extLst>
              <a:ext uri="{FF2B5EF4-FFF2-40B4-BE49-F238E27FC236}">
                <a16:creationId xmlns:a16="http://schemas.microsoft.com/office/drawing/2014/main" id="{97172F7C-5175-4A43-A4FD-6859E60AC1B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2895" y="4901153"/>
            <a:ext cx="1331869" cy="1789077"/>
          </a:xfrm>
          <a:prstGeom prst="rect">
            <a:avLst/>
          </a:prstGeom>
        </p:spPr>
      </p:pic>
      <p:sp>
        <p:nvSpPr>
          <p:cNvPr id="19" name="Footer Placeholder 5">
            <a:extLst>
              <a:ext uri="{FF2B5EF4-FFF2-40B4-BE49-F238E27FC236}">
                <a16:creationId xmlns:a16="http://schemas.microsoft.com/office/drawing/2014/main" id="{EE36005C-0F53-4E6B-B2EA-8157A00414B0}"/>
              </a:ext>
            </a:extLst>
          </p:cNvPr>
          <p:cNvSpPr txBox="1">
            <a:spLocks/>
          </p:cNvSpPr>
          <p:nvPr userDrawn="1"/>
        </p:nvSpPr>
        <p:spPr>
          <a:xfrm>
            <a:off x="2514600" y="6356350"/>
            <a:ext cx="4114800" cy="365125"/>
          </a:xfrm>
          <a:prstGeom prst="rect">
            <a:avLst/>
          </a:prstGeom>
        </p:spPr>
        <p:txBody>
          <a:bodyPr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dirty="0">
                <a:solidFill>
                  <a:srgbClr val="2D4E6B"/>
                </a:solidFill>
                <a:latin typeface="+mn-lt"/>
                <a:cs typeface="Times New Roman" panose="02020603050405020304" pitchFamily="18" charset="0"/>
              </a:rPr>
              <a:t>Helping people.  It’s who we are and what we do.</a:t>
            </a:r>
          </a:p>
        </p:txBody>
      </p:sp>
    </p:spTree>
    <p:extLst>
      <p:ext uri="{BB962C8B-B14F-4D97-AF65-F5344CB8AC3E}">
        <p14:creationId xmlns:p14="http://schemas.microsoft.com/office/powerpoint/2010/main" val="197393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2D4E6B"/>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238044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dirty="0"/>
          </a:p>
        </p:txBody>
      </p:sp>
      <p:sp>
        <p:nvSpPr>
          <p:cNvPr id="8" name="Title 1">
            <a:extLst>
              <a:ext uri="{FF2B5EF4-FFF2-40B4-BE49-F238E27FC236}">
                <a16:creationId xmlns:a16="http://schemas.microsoft.com/office/drawing/2014/main" id="{D294C7FD-6EE1-451F-BA6B-050A9CEE52F9}"/>
              </a:ext>
            </a:extLst>
          </p:cNvPr>
          <p:cNvSpPr txBox="1">
            <a:spLocks/>
          </p:cNvSpPr>
          <p:nvPr userDrawn="1"/>
        </p:nvSpPr>
        <p:spPr>
          <a:xfrm>
            <a:off x="628650" y="2766218"/>
            <a:ext cx="7886700" cy="1325563"/>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lang="en-US" sz="4800" kern="1200" dirty="0" smtClean="0">
                <a:solidFill>
                  <a:srgbClr val="1F4E79"/>
                </a:solidFill>
                <a:latin typeface="Times New Roman" panose="02020603050405020304" pitchFamily="18" charset="0"/>
                <a:ea typeface="+mj-ea"/>
                <a:cs typeface="Times New Roman" panose="02020603050405020304" pitchFamily="18" charset="0"/>
              </a:defRPr>
            </a:lvl1pPr>
          </a:lstStyle>
          <a:p>
            <a:pPr algn="ctr"/>
            <a:r>
              <a:rPr lang="en-US" sz="10000" dirty="0">
                <a:solidFill>
                  <a:srgbClr val="2D4E6B"/>
                </a:solidFill>
                <a:latin typeface="+mn-lt"/>
              </a:rPr>
              <a:t>Questions? </a:t>
            </a:r>
          </a:p>
        </p:txBody>
      </p:sp>
    </p:spTree>
    <p:extLst>
      <p:ext uri="{BB962C8B-B14F-4D97-AF65-F5344CB8AC3E}">
        <p14:creationId xmlns:p14="http://schemas.microsoft.com/office/powerpoint/2010/main" val="2260241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dirty="0"/>
          </a:p>
        </p:txBody>
      </p:sp>
      <p:sp>
        <p:nvSpPr>
          <p:cNvPr id="5" name="Title 1">
            <a:extLst>
              <a:ext uri="{FF2B5EF4-FFF2-40B4-BE49-F238E27FC236}">
                <a16:creationId xmlns:a16="http://schemas.microsoft.com/office/drawing/2014/main" id="{2394F36A-7576-491F-A1F7-C8608A197855}"/>
              </a:ext>
            </a:extLst>
          </p:cNvPr>
          <p:cNvSpPr txBox="1">
            <a:spLocks/>
          </p:cNvSpPr>
          <p:nvPr userDrawn="1"/>
        </p:nvSpPr>
        <p:spPr>
          <a:xfrm>
            <a:off x="628650" y="0"/>
            <a:ext cx="7886700" cy="13255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lang="en-US" sz="4800" kern="1200" dirty="0" smtClean="0">
                <a:solidFill>
                  <a:srgbClr val="1F4E79"/>
                </a:solidFill>
                <a:latin typeface="Times New Roman" panose="02020603050405020304" pitchFamily="18" charset="0"/>
                <a:ea typeface="+mj-ea"/>
                <a:cs typeface="Times New Roman" panose="02020603050405020304" pitchFamily="18" charset="0"/>
              </a:defRPr>
            </a:lvl1pPr>
          </a:lstStyle>
          <a:p>
            <a:r>
              <a:rPr lang="en-US" sz="4800" dirty="0">
                <a:solidFill>
                  <a:srgbClr val="2D4E6B"/>
                </a:solidFill>
                <a:latin typeface="+mn-lt"/>
              </a:rPr>
              <a:t>Contact Information</a:t>
            </a:r>
          </a:p>
        </p:txBody>
      </p:sp>
      <p:sp>
        <p:nvSpPr>
          <p:cNvPr id="7" name="Text Placeholder 6">
            <a:extLst>
              <a:ext uri="{FF2B5EF4-FFF2-40B4-BE49-F238E27FC236}">
                <a16:creationId xmlns:a16="http://schemas.microsoft.com/office/drawing/2014/main" id="{0FBEE78A-C8E5-4BDB-8A72-F43C2988A4AC}"/>
              </a:ext>
            </a:extLst>
          </p:cNvPr>
          <p:cNvSpPr>
            <a:spLocks noGrp="1"/>
          </p:cNvSpPr>
          <p:nvPr>
            <p:ph type="body" sz="quarter" idx="13" hasCustomPrompt="1"/>
          </p:nvPr>
        </p:nvSpPr>
        <p:spPr>
          <a:xfrm>
            <a:off x="628650" y="1813548"/>
            <a:ext cx="394335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dirty="0"/>
              <a:t>Name</a:t>
            </a:r>
          </a:p>
        </p:txBody>
      </p:sp>
      <p:sp>
        <p:nvSpPr>
          <p:cNvPr id="9" name="Text Placeholder 8">
            <a:extLst>
              <a:ext uri="{FF2B5EF4-FFF2-40B4-BE49-F238E27FC236}">
                <a16:creationId xmlns:a16="http://schemas.microsoft.com/office/drawing/2014/main" id="{A2534CAD-222C-4493-B95F-339F15DF5B2C}"/>
              </a:ext>
            </a:extLst>
          </p:cNvPr>
          <p:cNvSpPr>
            <a:spLocks noGrp="1"/>
          </p:cNvSpPr>
          <p:nvPr>
            <p:ph type="body" sz="quarter" idx="14" hasCustomPrompt="1"/>
          </p:nvPr>
        </p:nvSpPr>
        <p:spPr>
          <a:xfrm>
            <a:off x="4572000" y="1813548"/>
            <a:ext cx="394335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dirty="0"/>
              <a:t>Name</a:t>
            </a:r>
          </a:p>
        </p:txBody>
      </p:sp>
      <p:sp>
        <p:nvSpPr>
          <p:cNvPr id="11" name="Text Placeholder 10">
            <a:extLst>
              <a:ext uri="{FF2B5EF4-FFF2-40B4-BE49-F238E27FC236}">
                <a16:creationId xmlns:a16="http://schemas.microsoft.com/office/drawing/2014/main" id="{7C1ADE59-FB95-4C6E-A827-FD56250EB4B9}"/>
              </a:ext>
            </a:extLst>
          </p:cNvPr>
          <p:cNvSpPr>
            <a:spLocks noGrp="1"/>
          </p:cNvSpPr>
          <p:nvPr>
            <p:ph type="body" sz="quarter" idx="15" hasCustomPrompt="1"/>
          </p:nvPr>
        </p:nvSpPr>
        <p:spPr>
          <a:xfrm>
            <a:off x="628650" y="2376863"/>
            <a:ext cx="3943350" cy="532592"/>
          </a:xfrm>
        </p:spPr>
        <p:txBody>
          <a:bodyPr anchor="ctr"/>
          <a:lstStyle>
            <a:lvl1pPr marL="0" indent="0">
              <a:buNone/>
              <a:defRPr>
                <a:latin typeface="+mn-lt"/>
              </a:defRPr>
            </a:lvl1pPr>
          </a:lstStyle>
          <a:p>
            <a:pPr lvl="0"/>
            <a:r>
              <a:rPr lang="en-US" dirty="0"/>
              <a:t>Job Title</a:t>
            </a:r>
          </a:p>
        </p:txBody>
      </p:sp>
      <p:sp>
        <p:nvSpPr>
          <p:cNvPr id="12" name="Text Placeholder 10">
            <a:extLst>
              <a:ext uri="{FF2B5EF4-FFF2-40B4-BE49-F238E27FC236}">
                <a16:creationId xmlns:a16="http://schemas.microsoft.com/office/drawing/2014/main" id="{E8B4B28B-D99E-4112-8CD4-D11F2E6E72B7}"/>
              </a:ext>
            </a:extLst>
          </p:cNvPr>
          <p:cNvSpPr>
            <a:spLocks noGrp="1"/>
          </p:cNvSpPr>
          <p:nvPr>
            <p:ph type="body" sz="quarter" idx="16" hasCustomPrompt="1"/>
          </p:nvPr>
        </p:nvSpPr>
        <p:spPr>
          <a:xfrm>
            <a:off x="4572000" y="2376863"/>
            <a:ext cx="3943350" cy="532592"/>
          </a:xfrm>
        </p:spPr>
        <p:txBody>
          <a:bodyPr anchor="ctr"/>
          <a:lstStyle>
            <a:lvl1pPr marL="0" indent="0">
              <a:buNone/>
              <a:defRPr>
                <a:latin typeface="+mn-lt"/>
              </a:defRPr>
            </a:lvl1pPr>
          </a:lstStyle>
          <a:p>
            <a:pPr lvl="0"/>
            <a:r>
              <a:rPr lang="en-US" dirty="0"/>
              <a:t>Job Title</a:t>
            </a:r>
          </a:p>
        </p:txBody>
      </p:sp>
      <p:sp>
        <p:nvSpPr>
          <p:cNvPr id="13" name="Text Placeholder 10">
            <a:extLst>
              <a:ext uri="{FF2B5EF4-FFF2-40B4-BE49-F238E27FC236}">
                <a16:creationId xmlns:a16="http://schemas.microsoft.com/office/drawing/2014/main" id="{0156DF49-83D0-41EC-AECD-5F997A34B843}"/>
              </a:ext>
            </a:extLst>
          </p:cNvPr>
          <p:cNvSpPr>
            <a:spLocks noGrp="1"/>
          </p:cNvSpPr>
          <p:nvPr>
            <p:ph type="body" sz="quarter" idx="17" hasCustomPrompt="1"/>
          </p:nvPr>
        </p:nvSpPr>
        <p:spPr>
          <a:xfrm>
            <a:off x="628650" y="2924550"/>
            <a:ext cx="3943350" cy="532592"/>
          </a:xfrm>
        </p:spPr>
        <p:txBody>
          <a:bodyPr anchor="ctr"/>
          <a:lstStyle>
            <a:lvl1pPr marL="0" indent="0">
              <a:buNone/>
              <a:defRPr>
                <a:latin typeface="+mn-lt"/>
              </a:defRPr>
            </a:lvl1pPr>
          </a:lstStyle>
          <a:p>
            <a:pPr lvl="0"/>
            <a:r>
              <a:rPr lang="en-US" dirty="0"/>
              <a:t>Email</a:t>
            </a:r>
          </a:p>
        </p:txBody>
      </p:sp>
      <p:sp>
        <p:nvSpPr>
          <p:cNvPr id="14" name="Text Placeholder 10">
            <a:extLst>
              <a:ext uri="{FF2B5EF4-FFF2-40B4-BE49-F238E27FC236}">
                <a16:creationId xmlns:a16="http://schemas.microsoft.com/office/drawing/2014/main" id="{37FCF11F-5522-4A79-ADC7-43C7B336CEF0}"/>
              </a:ext>
            </a:extLst>
          </p:cNvPr>
          <p:cNvSpPr>
            <a:spLocks noGrp="1"/>
          </p:cNvSpPr>
          <p:nvPr>
            <p:ph type="body" sz="quarter" idx="18" hasCustomPrompt="1"/>
          </p:nvPr>
        </p:nvSpPr>
        <p:spPr>
          <a:xfrm>
            <a:off x="4572000" y="2924550"/>
            <a:ext cx="3943350" cy="532592"/>
          </a:xfrm>
        </p:spPr>
        <p:txBody>
          <a:bodyPr anchor="ctr"/>
          <a:lstStyle>
            <a:lvl1pPr marL="0" indent="0">
              <a:buNone/>
              <a:defRPr>
                <a:latin typeface="+mn-lt"/>
              </a:defRPr>
            </a:lvl1pPr>
          </a:lstStyle>
          <a:p>
            <a:pPr lvl="0"/>
            <a:r>
              <a:rPr lang="en-US" dirty="0"/>
              <a:t>Email</a:t>
            </a:r>
          </a:p>
        </p:txBody>
      </p:sp>
      <p:sp>
        <p:nvSpPr>
          <p:cNvPr id="15" name="Text Placeholder 10">
            <a:extLst>
              <a:ext uri="{FF2B5EF4-FFF2-40B4-BE49-F238E27FC236}">
                <a16:creationId xmlns:a16="http://schemas.microsoft.com/office/drawing/2014/main" id="{780D7327-8F80-4B78-8D25-2D7AFB13A5EF}"/>
              </a:ext>
            </a:extLst>
          </p:cNvPr>
          <p:cNvSpPr>
            <a:spLocks noGrp="1"/>
          </p:cNvSpPr>
          <p:nvPr>
            <p:ph type="body" sz="quarter" idx="19" hasCustomPrompt="1"/>
          </p:nvPr>
        </p:nvSpPr>
        <p:spPr>
          <a:xfrm>
            <a:off x="628650" y="3473235"/>
            <a:ext cx="3943350" cy="532592"/>
          </a:xfrm>
        </p:spPr>
        <p:txBody>
          <a:bodyPr anchor="ctr"/>
          <a:lstStyle>
            <a:lvl1pPr marL="0" indent="0">
              <a:buNone/>
              <a:defRPr>
                <a:latin typeface="+mn-lt"/>
              </a:defRPr>
            </a:lvl1pPr>
          </a:lstStyle>
          <a:p>
            <a:pPr lvl="0"/>
            <a:r>
              <a:rPr lang="en-US" dirty="0"/>
              <a:t>Phone Number</a:t>
            </a:r>
          </a:p>
        </p:txBody>
      </p:sp>
      <p:sp>
        <p:nvSpPr>
          <p:cNvPr id="16" name="Text Placeholder 10">
            <a:extLst>
              <a:ext uri="{FF2B5EF4-FFF2-40B4-BE49-F238E27FC236}">
                <a16:creationId xmlns:a16="http://schemas.microsoft.com/office/drawing/2014/main" id="{744C58A1-3B7F-464F-BFDB-7C34E8957A25}"/>
              </a:ext>
            </a:extLst>
          </p:cNvPr>
          <p:cNvSpPr>
            <a:spLocks noGrp="1"/>
          </p:cNvSpPr>
          <p:nvPr>
            <p:ph type="body" sz="quarter" idx="20" hasCustomPrompt="1"/>
          </p:nvPr>
        </p:nvSpPr>
        <p:spPr>
          <a:xfrm>
            <a:off x="4572000" y="3473235"/>
            <a:ext cx="3943350" cy="532592"/>
          </a:xfrm>
        </p:spPr>
        <p:txBody>
          <a:bodyPr anchor="ctr"/>
          <a:lstStyle>
            <a:lvl1pPr marL="0" indent="0">
              <a:buNone/>
              <a:defRPr>
                <a:latin typeface="+mn-lt"/>
              </a:defRPr>
            </a:lvl1pPr>
          </a:lstStyle>
          <a:p>
            <a:pPr lvl="0"/>
            <a:r>
              <a:rPr lang="en-US" dirty="0"/>
              <a:t>Phone Number</a:t>
            </a:r>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2600325" y="5383674"/>
            <a:ext cx="3943350" cy="532592"/>
          </a:xfrm>
        </p:spPr>
        <p:txBody>
          <a:bodyPr anchor="ctr"/>
          <a:lstStyle>
            <a:lvl1pPr marL="0" indent="0" algn="ctr">
              <a:buNone/>
              <a:defRPr>
                <a:latin typeface="+mn-lt"/>
              </a:defRPr>
            </a:lvl1pPr>
          </a:lstStyle>
          <a:p>
            <a:pPr lvl="0"/>
            <a:r>
              <a:rPr lang="en-US" dirty="0"/>
              <a:t>Web Address</a:t>
            </a:r>
          </a:p>
        </p:txBody>
      </p:sp>
    </p:spTree>
    <p:extLst>
      <p:ext uri="{BB962C8B-B14F-4D97-AF65-F5344CB8AC3E}">
        <p14:creationId xmlns:p14="http://schemas.microsoft.com/office/powerpoint/2010/main" val="1854036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ronym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numCol="2"/>
          <a:lstStyle>
            <a:lvl1pPr>
              <a:defRPr>
                <a:solidFill>
                  <a:srgbClr val="000000"/>
                </a:solidFill>
                <a:latin typeface="+mn-lt"/>
              </a:defRPr>
            </a:lvl1pPr>
          </a:lstStyle>
          <a:p>
            <a:pPr lvl="0"/>
            <a:r>
              <a:rPr lang="en-US" dirty="0"/>
              <a:t>Place Acronyms Here – This list has 2 columns to make it easier to add as many as you need. </a:t>
            </a:r>
          </a:p>
        </p:txBody>
      </p:sp>
      <p:sp>
        <p:nvSpPr>
          <p:cNvPr id="6" name="Slide Number Placeholder 5"/>
          <p:cNvSpPr>
            <a:spLocks noGrp="1"/>
          </p:cNvSpPr>
          <p:nvPr>
            <p:ph type="sldNum" sz="quarter" idx="12"/>
          </p:nvPr>
        </p:nvSpPr>
        <p:spPr/>
        <p:txBody>
          <a:bodyPr/>
          <a:lstStyle>
            <a:lvl1pPr>
              <a:defRPr>
                <a:latin typeface="+mn-lt"/>
              </a:defRPr>
            </a:lvl1pPr>
          </a:lstStyle>
          <a:p>
            <a:fld id="{A0EC8638-D38E-4C5B-8C11-DA859CF37C29}" type="slidenum">
              <a:rPr lang="en-US" smtClean="0"/>
              <a:pPr/>
              <a:t>‹#›</a:t>
            </a:fld>
            <a:endParaRPr lang="en-US" dirty="0"/>
          </a:p>
        </p:txBody>
      </p:sp>
      <p:sp>
        <p:nvSpPr>
          <p:cNvPr id="5" name="Title 1">
            <a:extLst>
              <a:ext uri="{FF2B5EF4-FFF2-40B4-BE49-F238E27FC236}">
                <a16:creationId xmlns:a16="http://schemas.microsoft.com/office/drawing/2014/main" id="{F2977BF7-C691-4DC7-AA5B-AE6458762ECE}"/>
              </a:ext>
            </a:extLst>
          </p:cNvPr>
          <p:cNvSpPr txBox="1">
            <a:spLocks/>
          </p:cNvSpPr>
          <p:nvPr userDrawn="1"/>
        </p:nvSpPr>
        <p:spPr>
          <a:xfrm>
            <a:off x="628650" y="0"/>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dirty="0">
                <a:solidFill>
                  <a:srgbClr val="1F4E79"/>
                </a:solidFill>
                <a:latin typeface="Times New Roman" panose="02020603050405020304" pitchFamily="18" charset="0"/>
                <a:ea typeface="+mj-ea"/>
                <a:cs typeface="Times New Roman" panose="02020603050405020304" pitchFamily="18" charset="0"/>
              </a:defRPr>
            </a:lvl1pPr>
          </a:lstStyle>
          <a:p>
            <a:r>
              <a:rPr lang="en-US" dirty="0">
                <a:solidFill>
                  <a:srgbClr val="2D4E6B"/>
                </a:solidFill>
                <a:latin typeface="+mn-lt"/>
              </a:rPr>
              <a:t>Acronyms</a:t>
            </a:r>
          </a:p>
        </p:txBody>
      </p:sp>
    </p:spTree>
    <p:extLst>
      <p:ext uri="{BB962C8B-B14F-4D97-AF65-F5344CB8AC3E}">
        <p14:creationId xmlns:p14="http://schemas.microsoft.com/office/powerpoint/2010/main" val="356039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dirty="0"/>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dirty="0"/>
          </a:p>
        </p:txBody>
      </p:sp>
      <p:sp>
        <p:nvSpPr>
          <p:cNvPr id="7" name="Title 1">
            <a:extLst>
              <a:ext uri="{FF2B5EF4-FFF2-40B4-BE49-F238E27FC236}">
                <a16:creationId xmlns:a16="http://schemas.microsoft.com/office/drawing/2014/main" id="{5AEAF5C6-B59C-45C2-925E-4885EFA9EA13}"/>
              </a:ext>
            </a:extLst>
          </p:cNvPr>
          <p:cNvSpPr txBox="1">
            <a:spLocks/>
          </p:cNvSpPr>
          <p:nvPr userDrawn="1"/>
        </p:nvSpPr>
        <p:spPr>
          <a:xfrm>
            <a:off x="628650" y="0"/>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dirty="0">
                <a:solidFill>
                  <a:srgbClr val="1F4E79"/>
                </a:solidFill>
                <a:latin typeface="+mn-lt"/>
                <a:ea typeface="+mj-ea"/>
                <a:cs typeface="Times New Roman" panose="02020603050405020304" pitchFamily="18" charset="0"/>
              </a:defRPr>
            </a:lvl1pPr>
          </a:lstStyle>
          <a:p>
            <a:r>
              <a:rPr lang="en-US" dirty="0">
                <a:solidFill>
                  <a:srgbClr val="2D4E6B"/>
                </a:solidFill>
              </a:rPr>
              <a:t>Agenda</a:t>
            </a:r>
          </a:p>
        </p:txBody>
      </p:sp>
    </p:spTree>
    <p:extLst>
      <p:ext uri="{BB962C8B-B14F-4D97-AF65-F5344CB8AC3E}">
        <p14:creationId xmlns:p14="http://schemas.microsoft.com/office/powerpoint/2010/main" val="3402147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220553644"/>
      </p:ext>
    </p:extLst>
  </p:cSld>
  <p:clrMapOvr>
    <a:masterClrMapping/>
  </p:clrMapOvr>
  <p:extLst>
    <p:ext uri="{DCECCB84-F9BA-43D5-87BE-67443E8EF086}">
      <p15:sldGuideLst xmlns:p15="http://schemas.microsoft.com/office/powerpoint/2012/main">
        <p15:guide id="1" orient="horz" pos="912"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rgbClr val="2D4E6B"/>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lang="en-US" sz="2400" kern="1200" smtClean="0">
                <a:solidFill>
                  <a:schemeClr val="tx1">
                    <a:lumMod val="75000"/>
                    <a:lumOff val="25000"/>
                  </a:schemeClr>
                </a:solidFill>
                <a:latin typeface="+mn-lt"/>
                <a:ea typeface="+mn-ea"/>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atin typeface="+mn-lt"/>
              </a:defRPr>
            </a:lvl1pPr>
          </a:lstStyle>
          <a:p>
            <a:fld id="{A0EC8638-D38E-4C5B-8C11-DA859CF37C29}" type="slidenum">
              <a:rPr lang="en-US" smtClean="0"/>
              <a:pPr/>
              <a:t>‹#›</a:t>
            </a:fld>
            <a:endParaRPr lang="en-US" dirty="0"/>
          </a:p>
        </p:txBody>
      </p:sp>
    </p:spTree>
    <p:extLst>
      <p:ext uri="{BB962C8B-B14F-4D97-AF65-F5344CB8AC3E}">
        <p14:creationId xmlns:p14="http://schemas.microsoft.com/office/powerpoint/2010/main" val="312573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28650" y="1447800"/>
            <a:ext cx="3886200" cy="5273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447800"/>
            <a:ext cx="3886200" cy="5273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2503169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lvl1pPr>
              <a:defRPr>
                <a:solidFill>
                  <a:srgbClr val="2D4E6B"/>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8651" y="1447800"/>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8651" y="2271712"/>
            <a:ext cx="3868340" cy="44497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7959" y="1447800"/>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7959" y="2271712"/>
            <a:ext cx="3887391" cy="44497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353675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3840955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217488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2D4E6B"/>
                </a:solidFill>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3551696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FEFAC60-7414-4FDE-BD15-9938009D9735}"/>
              </a:ext>
              <a:ext uri="{C183D7F6-B498-43B3-948B-1728B52AA6E4}">
                <adec:decorative xmlns:adec="http://schemas.microsoft.com/office/drawing/2017/decorative" val="1"/>
              </a:ext>
            </a:extLst>
          </p:cNvPr>
          <p:cNvPicPr>
            <a:picLocks noChangeAspect="1"/>
          </p:cNvPicPr>
          <p:nvPr userDrawn="1"/>
        </p:nvPicPr>
        <p:blipFill rotWithShape="1">
          <a:blip r:embed="rId15">
            <a:alphaModFix amt="20000"/>
            <a:extLst>
              <a:ext uri="{28A0092B-C50C-407E-A947-70E740481C1C}">
                <a14:useLocalDpi xmlns:a14="http://schemas.microsoft.com/office/drawing/2010/main" val="0"/>
              </a:ext>
            </a:extLst>
          </a:blip>
          <a:srcRect l="19061" t="22044"/>
          <a:stretch/>
        </p:blipFill>
        <p:spPr>
          <a:xfrm>
            <a:off x="-1" y="0"/>
            <a:ext cx="1877831" cy="1758156"/>
          </a:xfrm>
          <a:prstGeom prst="rect">
            <a:avLst/>
          </a:prstGeom>
        </p:spPr>
      </p:pic>
      <p:sp>
        <p:nvSpPr>
          <p:cNvPr id="2" name="Title Placeholder 1"/>
          <p:cNvSpPr>
            <a:spLocks noGrp="1"/>
          </p:cNvSpPr>
          <p:nvPr>
            <p:ph type="title"/>
          </p:nvPr>
        </p:nvSpPr>
        <p:spPr>
          <a:xfrm>
            <a:off x="628650" y="0"/>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460498"/>
            <a:ext cx="7886700" cy="5260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a:extLst>
              <a:ext uri="{FF2B5EF4-FFF2-40B4-BE49-F238E27FC236}">
                <a16:creationId xmlns:a16="http://schemas.microsoft.com/office/drawing/2014/main" id="{6CAAE399-9663-4155-9710-CBEED152DDAD}"/>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140566" y="5663696"/>
            <a:ext cx="764198" cy="1026534"/>
          </a:xfrm>
          <a:prstGeom prst="rect">
            <a:avLst/>
          </a:prstGeom>
        </p:spPr>
      </p:pic>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lang="en-US" sz="1600" kern="1200" smtClean="0">
                <a:solidFill>
                  <a:srgbClr val="2D4E6B"/>
                </a:solidFill>
                <a:latin typeface="+mn-lt"/>
                <a:ea typeface="+mn-ea"/>
                <a:cs typeface="Times New Roman" panose="02020603050405020304" pitchFamily="18" charset="0"/>
              </a:defRPr>
            </a:lvl1pPr>
          </a:lstStyle>
          <a:p>
            <a:fld id="{A0EC8638-D38E-4C5B-8C11-DA859CF37C29}" type="slidenum">
              <a:rPr lang="en-US" smtClean="0"/>
              <a:pPr/>
              <a:t>‹#›</a:t>
            </a:fld>
            <a:endParaRPr lang="en-US" dirty="0"/>
          </a:p>
        </p:txBody>
      </p:sp>
    </p:spTree>
    <p:extLst>
      <p:ext uri="{BB962C8B-B14F-4D97-AF65-F5344CB8AC3E}">
        <p14:creationId xmlns:p14="http://schemas.microsoft.com/office/powerpoint/2010/main" val="2720461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3"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81" r:id="rId12"/>
    <p:sldLayoutId id="2147483682" r:id="rId13"/>
  </p:sldLayoutIdLst>
  <p:hf hdr="0" ftr="0"/>
  <p:txStyles>
    <p:titleStyle>
      <a:lvl1pPr algn="l" defTabSz="914400" rtl="0" eaLnBrk="1" latinLnBrk="0" hangingPunct="1">
        <a:lnSpc>
          <a:spcPct val="90000"/>
        </a:lnSpc>
        <a:spcBef>
          <a:spcPct val="0"/>
        </a:spcBef>
        <a:buNone/>
        <a:defRPr lang="en-US" sz="4800" kern="1200" dirty="0">
          <a:solidFill>
            <a:srgbClr val="2D4E6B"/>
          </a:solidFill>
          <a:latin typeface="+mn-lt"/>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dirty="0" smtClean="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2"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dhhs.nv.gov/Programs/Grants/Advisory_Committees/GMAC/GMAC_Mtgs2024/"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6FDB0-DBE9-4ABC-B8F3-34217418EB4C}"/>
              </a:ext>
            </a:extLst>
          </p:cNvPr>
          <p:cNvSpPr>
            <a:spLocks noGrp="1"/>
          </p:cNvSpPr>
          <p:nvPr>
            <p:ph type="title"/>
          </p:nvPr>
        </p:nvSpPr>
        <p:spPr>
          <a:xfrm>
            <a:off x="628650" y="1"/>
            <a:ext cx="7886700" cy="1095270"/>
          </a:xfrm>
        </p:spPr>
        <p:txBody>
          <a:bodyPr>
            <a:noAutofit/>
          </a:bodyPr>
          <a:lstStyle/>
          <a:p>
            <a:pPr algn="ctr"/>
            <a:r>
              <a:rPr lang="en-US" sz="2800" dirty="0"/>
              <a:t>SFY24 Family Resource Centers </a:t>
            </a:r>
            <a:br>
              <a:rPr lang="en-US" sz="2800" dirty="0"/>
            </a:br>
            <a:r>
              <a:rPr lang="en-US" sz="2800" dirty="0"/>
              <a:t>Annual Report Summary</a:t>
            </a:r>
          </a:p>
        </p:txBody>
      </p:sp>
      <p:sp>
        <p:nvSpPr>
          <p:cNvPr id="4" name="Slide Number Placeholder 3">
            <a:extLst>
              <a:ext uri="{FF2B5EF4-FFF2-40B4-BE49-F238E27FC236}">
                <a16:creationId xmlns:a16="http://schemas.microsoft.com/office/drawing/2014/main" id="{73BF15BA-CDDC-4ED3-98B5-7A66C5571157}"/>
              </a:ext>
            </a:extLst>
          </p:cNvPr>
          <p:cNvSpPr>
            <a:spLocks noGrp="1"/>
          </p:cNvSpPr>
          <p:nvPr>
            <p:ph type="sldNum" sz="quarter" idx="12"/>
          </p:nvPr>
        </p:nvSpPr>
        <p:spPr/>
        <p:txBody>
          <a:bodyPr/>
          <a:lstStyle/>
          <a:p>
            <a:fld id="{A0EC8638-D38E-4C5B-8C11-DA859CF37C29}" type="slidenum">
              <a:rPr lang="en-US" smtClean="0"/>
              <a:t>1</a:t>
            </a:fld>
            <a:endParaRPr lang="en-US" dirty="0"/>
          </a:p>
        </p:txBody>
      </p:sp>
      <p:sp>
        <p:nvSpPr>
          <p:cNvPr id="5" name="Content Placeholder 4">
            <a:extLst>
              <a:ext uri="{FF2B5EF4-FFF2-40B4-BE49-F238E27FC236}">
                <a16:creationId xmlns:a16="http://schemas.microsoft.com/office/drawing/2014/main" id="{9F4DD12C-E67F-AC98-23D1-14A210F2CDD0}"/>
              </a:ext>
            </a:extLst>
          </p:cNvPr>
          <p:cNvSpPr>
            <a:spLocks noGrp="1"/>
          </p:cNvSpPr>
          <p:nvPr>
            <p:ph idx="1"/>
          </p:nvPr>
        </p:nvSpPr>
        <p:spPr>
          <a:xfrm>
            <a:off x="838200" y="1200544"/>
            <a:ext cx="7401448" cy="4316001"/>
          </a:xfrm>
        </p:spPr>
        <p:txBody>
          <a:bodyPr>
            <a:noAutofit/>
          </a:bodyPr>
          <a:lstStyle/>
          <a:p>
            <a:r>
              <a:rPr lang="en-US" sz="2200" dirty="0"/>
              <a:t>$1,429,151 expended by 18 Family Resource Centers (FRCs).</a:t>
            </a:r>
          </a:p>
          <a:p>
            <a:r>
              <a:rPr lang="en-US" sz="2200" dirty="0"/>
              <a:t>23,450 unduplicated individuals served (children, adults, seniors).</a:t>
            </a:r>
          </a:p>
          <a:p>
            <a:r>
              <a:rPr lang="en-US" sz="2200" dirty="0"/>
              <a:t>Partnerships with Division of Child and Family Services (DCFS), Division of Welfare and Supportive Services (DWSS), Aging and Disability Services Division (ADSD), Division of Public and Behavioral Health (DPBH), local food pantries, school districts, and other community agencies to provide services or refer to appropriate agency to receive services or aid.</a:t>
            </a:r>
          </a:p>
          <a:p>
            <a:r>
              <a:rPr lang="en-US" sz="2200" dirty="0"/>
              <a:t>Direct assistance provided by FRCs included case management, food vouchers or boxes, hygiene items, diapers and baby items, school supplies, transportation aid, housing and utility payments, identification documents, and application assistance.</a:t>
            </a:r>
          </a:p>
        </p:txBody>
      </p:sp>
    </p:spTree>
    <p:extLst>
      <p:ext uri="{BB962C8B-B14F-4D97-AF65-F5344CB8AC3E}">
        <p14:creationId xmlns:p14="http://schemas.microsoft.com/office/powerpoint/2010/main" val="2969553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78742896-AAF9-FE64-D74D-0DCB7B5DCED0}"/>
              </a:ext>
            </a:extLst>
          </p:cNvPr>
          <p:cNvSpPr>
            <a:spLocks noGrp="1"/>
          </p:cNvSpPr>
          <p:nvPr>
            <p:ph idx="1"/>
          </p:nvPr>
        </p:nvSpPr>
        <p:spPr>
          <a:xfrm>
            <a:off x="558312" y="1738364"/>
            <a:ext cx="7862207" cy="3326005"/>
          </a:xfrm>
        </p:spPr>
        <p:txBody>
          <a:bodyPr/>
          <a:lstStyle/>
          <a:p>
            <a:pPr marL="0" indent="0" algn="ctr">
              <a:buNone/>
            </a:pPr>
            <a:endParaRPr lang="en-US" dirty="0"/>
          </a:p>
          <a:p>
            <a:pPr marL="0" indent="0" algn="ctr">
              <a:spcBef>
                <a:spcPts val="0"/>
              </a:spcBef>
              <a:buNone/>
            </a:pPr>
            <a:r>
              <a:rPr lang="en-US" sz="2400" dirty="0"/>
              <a:t>A copy of the full report and a copy this summary can be found on the GMAC website at </a:t>
            </a:r>
            <a:r>
              <a:rPr lang="en-US" sz="1600" dirty="0">
                <a:hlinkClick r:id="rId2"/>
              </a:rPr>
              <a:t>https://dhhs.nv.gov/Programs/Grants/Advisory_Committees/GMAC/GMAC_Mtgs2024/</a:t>
            </a:r>
            <a:endParaRPr lang="en-US" sz="1600" dirty="0"/>
          </a:p>
          <a:p>
            <a:pPr marL="0" indent="0" algn="ctr">
              <a:spcBef>
                <a:spcPts val="0"/>
              </a:spcBef>
              <a:buNone/>
            </a:pPr>
            <a:endParaRPr lang="en-US" sz="1600" dirty="0"/>
          </a:p>
          <a:p>
            <a:pPr marL="0" indent="0" algn="ctr">
              <a:spcBef>
                <a:spcPts val="0"/>
              </a:spcBef>
              <a:buNone/>
            </a:pPr>
            <a:r>
              <a:rPr lang="en-US" sz="1600" dirty="0"/>
              <a:t>or by clicking on the link provided on the agenda for todays GMAC meeting.</a:t>
            </a:r>
            <a:endParaRPr lang="en-US" dirty="0"/>
          </a:p>
        </p:txBody>
      </p:sp>
      <p:sp>
        <p:nvSpPr>
          <p:cNvPr id="9" name="Slide Number Placeholder 3">
            <a:extLst>
              <a:ext uri="{FF2B5EF4-FFF2-40B4-BE49-F238E27FC236}">
                <a16:creationId xmlns:a16="http://schemas.microsoft.com/office/drawing/2014/main" id="{7A72970B-7BB4-9863-0404-298C290D28E1}"/>
              </a:ext>
            </a:extLst>
          </p:cNvPr>
          <p:cNvSpPr>
            <a:spLocks noGrp="1"/>
          </p:cNvSpPr>
          <p:nvPr>
            <p:ph type="sldNum" sz="quarter" idx="12"/>
          </p:nvPr>
        </p:nvSpPr>
        <p:spPr>
          <a:xfrm>
            <a:off x="6457950" y="6356351"/>
            <a:ext cx="2057400" cy="365125"/>
          </a:xfrm>
        </p:spPr>
        <p:txBody>
          <a:bodyPr/>
          <a:lstStyle/>
          <a:p>
            <a:pPr>
              <a:spcAft>
                <a:spcPts val="600"/>
              </a:spcAft>
            </a:pPr>
            <a:fld id="{A0EC8638-D38E-4C5B-8C11-DA859CF37C29}" type="slidenum">
              <a:rPr lang="en-US" smtClean="0"/>
              <a:pPr>
                <a:spcAft>
                  <a:spcPts val="600"/>
                </a:spcAft>
              </a:pPr>
              <a:t>2</a:t>
            </a:fld>
            <a:endParaRPr lang="en-US"/>
          </a:p>
        </p:txBody>
      </p:sp>
    </p:spTree>
    <p:extLst>
      <p:ext uri="{BB962C8B-B14F-4D97-AF65-F5344CB8AC3E}">
        <p14:creationId xmlns:p14="http://schemas.microsoft.com/office/powerpoint/2010/main" val="2175679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5298CC-9514-A451-1501-9FDEF2B4A7AC}"/>
              </a:ext>
            </a:extLst>
          </p:cNvPr>
          <p:cNvSpPr>
            <a:spLocks noGrp="1"/>
          </p:cNvSpPr>
          <p:nvPr>
            <p:ph type="sldNum" sz="quarter" idx="12"/>
          </p:nvPr>
        </p:nvSpPr>
        <p:spPr/>
        <p:txBody>
          <a:bodyPr/>
          <a:lstStyle/>
          <a:p>
            <a:fld id="{E9C1D828-F931-464A-8E86-F9D742DA373F}" type="slidenum">
              <a:rPr lang="en-US" smtClean="0"/>
              <a:pPr/>
              <a:t>3</a:t>
            </a:fld>
            <a:endParaRPr lang="en-US" dirty="0"/>
          </a:p>
        </p:txBody>
      </p:sp>
    </p:spTree>
    <p:extLst>
      <p:ext uri="{BB962C8B-B14F-4D97-AF65-F5344CB8AC3E}">
        <p14:creationId xmlns:p14="http://schemas.microsoft.com/office/powerpoint/2010/main" val="2536074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HHSDO_SlideMaster_Standard_DRAFT_101719_V7" id="{CC259206-DCF0-4050-B2C8-33C44D1E2D4B}" vid="{B6813DF6-DE62-4C80-AC46-4236E8C987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DHHS_SlideMaster_Standard_102419</Template>
  <TotalTime>6441</TotalTime>
  <Words>191</Words>
  <Application>Microsoft Office PowerPoint</Application>
  <PresentationFormat>On-screen Show (4:3)</PresentationFormat>
  <Paragraphs>12</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SFY24 Family Resource Centers  Annual Report Summary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Erika Pond</dc:creator>
  <cp:lastModifiedBy>Michelle Shuman</cp:lastModifiedBy>
  <cp:revision>22</cp:revision>
  <dcterms:created xsi:type="dcterms:W3CDTF">2022-04-13T18:19:41Z</dcterms:created>
  <dcterms:modified xsi:type="dcterms:W3CDTF">2024-11-05T22:10:45Z</dcterms:modified>
</cp:coreProperties>
</file>